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62" r:id="rId2"/>
    <p:sldMasterId id="2147483664" r:id="rId3"/>
    <p:sldMasterId id="2147483666" r:id="rId4"/>
  </p:sldMasterIdLst>
  <p:notesMasterIdLst>
    <p:notesMasterId r:id="rId17"/>
  </p:notesMasterIdLst>
  <p:sldIdLst>
    <p:sldId id="260" r:id="rId5"/>
    <p:sldId id="261" r:id="rId6"/>
    <p:sldId id="262" r:id="rId7"/>
    <p:sldId id="301" r:id="rId8"/>
    <p:sldId id="302" r:id="rId9"/>
    <p:sldId id="306" r:id="rId10"/>
    <p:sldId id="307" r:id="rId11"/>
    <p:sldId id="303" r:id="rId12"/>
    <p:sldId id="309" r:id="rId13"/>
    <p:sldId id="310" r:id="rId14"/>
    <p:sldId id="304" r:id="rId15"/>
    <p:sldId id="313" r:id="rId16"/>
  </p:sldIdLst>
  <p:sldSz cx="12192000" cy="6858000"/>
  <p:notesSz cx="6858000" cy="9144000"/>
  <p:embeddedFontLst>
    <p:embeddedFont>
      <p:font typeface="맑은 고딕" panose="020B0503020000020004" pitchFamily="50" charset="-127"/>
      <p:regular r:id="rId18"/>
      <p:bold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251"/>
    <a:srgbClr val="00B050"/>
    <a:srgbClr val="94C3BB"/>
    <a:srgbClr val="FB6F5F"/>
    <a:srgbClr val="F5D0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A428F-741E-4651-8CBF-2434C1E6C11F}" type="datetimeFigureOut">
              <a:rPr lang="ko-KR" altLang="en-US" smtClean="0"/>
              <a:t>2020-03-14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BC82FA-CAF5-46B2-9C27-A408E4072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833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AB63B-2015-4CFD-BEE8-B802062C9C8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2493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5180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90970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107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9226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2055223"/>
            <a:ext cx="12192000" cy="4802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565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1197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3429001"/>
            <a:ext cx="12192000" cy="3428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31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762001"/>
            <a:ext cx="12192000" cy="60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645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eg"/><Relationship Id="rId4" Type="http://schemas.openxmlformats.org/officeDocument/2006/relationships/hyperlink" Target="https://pixabay.com/en/mobile-mobile-phone-smartphone-icon-1976104/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2055223"/>
            <a:ext cx="12192000" cy="363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25239" y="3308496"/>
            <a:ext cx="534152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kumimoji="0" lang="ko-KR" altLang="en-US" sz="6000" b="0" i="0" u="none" strike="noStrike" kern="1200" cap="none" spc="30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" panose="020B0600000101010101"/>
              </a:rPr>
              <a:t>진행과정 발표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576565" y="4546688"/>
            <a:ext cx="1038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err="1">
                <a:ln w="22225">
                  <a:noFill/>
                </a:ln>
                <a:solidFill>
                  <a:srgbClr val="6E6F71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/>
              </a:rPr>
              <a:t>iDeer</a:t>
            </a:r>
            <a:endParaRPr kumimoji="0" lang="en-US" altLang="ko-KR" sz="2800" b="0" i="0" u="none" strike="noStrike" kern="1200" cap="none" spc="0" normalizeH="0" baseline="0" noProof="0" dirty="0">
              <a:ln w="22225">
                <a:noFill/>
              </a:ln>
              <a:solidFill>
                <a:srgbClr val="6E6F71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83690" y="2824550"/>
            <a:ext cx="2424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/>
              </a:rPr>
              <a:t>Capstone Design (2)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27E9905-9546-410D-87D0-93F1B5872D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" b="92188" l="0" r="100000">
                        <a14:foregroundMark x1="14485" y1="62500" x2="13264" y2="63750"/>
                        <a14:foregroundMark x1="59511" y1="61979" x2="58115" y2="61979"/>
                        <a14:foregroundMark x1="52356" y1="51875" x2="54450" y2="51979"/>
                        <a14:foregroundMark x1="42757" y1="40729" x2="43281" y2="42604"/>
                        <a14:foregroundMark x1="66492" y1="69792" x2="64572" y2="70313"/>
                        <a14:foregroundMark x1="77487" y1="68958" x2="79581" y2="69271"/>
                        <a14:foregroundMark x1="87609" y1="69583" x2="89354" y2="70313"/>
                        <a14:foregroundMark x1="39965" y1="54063" x2="38743" y2="55000"/>
                        <a14:foregroundMark x1="88656" y1="82917" x2="83421" y2="82292"/>
                        <a14:foregroundMark x1="59162" y1="83750" x2="59686" y2="85521"/>
                        <a14:foregroundMark x1="67539" y1="84583" x2="67539" y2="85729"/>
                      </a14:backgroundRemoval>
                    </a14:imgEffect>
                    <a14:imgEffect>
                      <a14:artisticPhotocopy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4605" b="19240"/>
          <a:stretch/>
        </p:blipFill>
        <p:spPr>
          <a:xfrm>
            <a:off x="5112689" y="614416"/>
            <a:ext cx="1274129" cy="144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45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D0FF28A-C747-401E-8637-8A04BA2EE1C3}"/>
              </a:ext>
            </a:extLst>
          </p:cNvPr>
          <p:cNvSpPr txBox="1"/>
          <p:nvPr/>
        </p:nvSpPr>
        <p:spPr>
          <a:xfrm>
            <a:off x="294000" y="203075"/>
            <a:ext cx="634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"/>
                <a:ea typeface="나눔스퀘어 Bold" panose="020B0600000101010101" pitchFamily="50" charset="-127"/>
              </a:rPr>
              <a:t>변경사항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"/>
              <a:ea typeface="나눔스퀘어 Bold" panose="020B0600000101010101" pitchFamily="50" charset="-127"/>
            </a:endParaRPr>
          </a:p>
        </p:txBody>
      </p:sp>
      <p:pic>
        <p:nvPicPr>
          <p:cNvPr id="4" name="그림 3" descr="나이프이(가) 표시된 사진&#10;&#10;자동 생성된 설명">
            <a:extLst>
              <a:ext uri="{FF2B5EF4-FFF2-40B4-BE49-F238E27FC236}">
                <a16:creationId xmlns:a16="http://schemas.microsoft.com/office/drawing/2014/main" id="{7FD86055-283C-4DDF-B663-F07B05126B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11" y="2112312"/>
            <a:ext cx="4043193" cy="2276318"/>
          </a:xfrm>
          <a:prstGeom prst="rect">
            <a:avLst/>
          </a:prstGeom>
        </p:spPr>
      </p:pic>
      <p:pic>
        <p:nvPicPr>
          <p:cNvPr id="6" name="그림 5" descr="모니터, 앉아있는, 하얀색, 검은색이(가) 표시된 사진&#10;&#10;자동 생성된 설명">
            <a:extLst>
              <a:ext uri="{FF2B5EF4-FFF2-40B4-BE49-F238E27FC236}">
                <a16:creationId xmlns:a16="http://schemas.microsoft.com/office/drawing/2014/main" id="{9AA61EA9-EA81-4AD6-B09A-5F4FD90FB5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73620" y="2067283"/>
            <a:ext cx="2646010" cy="26460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0A2EF02-8594-403F-86BF-FE1EB6AEAABB}"/>
              </a:ext>
            </a:extLst>
          </p:cNvPr>
          <p:cNvSpPr txBox="1"/>
          <p:nvPr/>
        </p:nvSpPr>
        <p:spPr>
          <a:xfrm>
            <a:off x="1440969" y="4615752"/>
            <a:ext cx="332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/>
              </a:rPr>
              <a:t>오픈소스 </a:t>
            </a:r>
            <a:r>
              <a:rPr lang="en-US" altLang="ko-KR" dirty="0">
                <a:latin typeface="나눔스퀘어"/>
              </a:rPr>
              <a:t>“MagicMirror2” </a:t>
            </a:r>
            <a:r>
              <a:rPr lang="ko-KR" altLang="en-US" dirty="0">
                <a:latin typeface="나눔스퀘어"/>
              </a:rPr>
              <a:t>사용</a:t>
            </a:r>
            <a:endParaRPr lang="en-US" altLang="ko-KR" dirty="0">
              <a:latin typeface="나눔스퀘어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C30540F-2C19-4802-BD39-07130E3EF401}"/>
              </a:ext>
            </a:extLst>
          </p:cNvPr>
          <p:cNvSpPr txBox="1"/>
          <p:nvPr/>
        </p:nvSpPr>
        <p:spPr>
          <a:xfrm>
            <a:off x="7086334" y="4713293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/>
              </a:rPr>
              <a:t>모바일 어플</a:t>
            </a:r>
          </a:p>
        </p:txBody>
      </p:sp>
      <p:sp>
        <p:nvSpPr>
          <p:cNvPr id="10" name="화살표: 왼쪽/오른쪽 9">
            <a:extLst>
              <a:ext uri="{FF2B5EF4-FFF2-40B4-BE49-F238E27FC236}">
                <a16:creationId xmlns:a16="http://schemas.microsoft.com/office/drawing/2014/main" id="{92EC7536-A65D-455E-845E-E6442FAC3508}"/>
              </a:ext>
            </a:extLst>
          </p:cNvPr>
          <p:cNvSpPr/>
          <p:nvPr/>
        </p:nvSpPr>
        <p:spPr>
          <a:xfrm>
            <a:off x="5194853" y="3118655"/>
            <a:ext cx="1035803" cy="461666"/>
          </a:xfrm>
          <a:prstGeom prst="left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3407F48-C822-4E99-94B6-B225776F0D30}"/>
              </a:ext>
            </a:extLst>
          </p:cNvPr>
          <p:cNvSpPr txBox="1"/>
          <p:nvPr/>
        </p:nvSpPr>
        <p:spPr>
          <a:xfrm>
            <a:off x="5437817" y="2810878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>
                <a:latin typeface="나눔스퀘어"/>
              </a:rPr>
              <a:t>연동</a:t>
            </a:r>
            <a:endParaRPr lang="ko-KR" altLang="en-US" sz="1400" dirty="0">
              <a:latin typeface="나눔스퀘어"/>
            </a:endParaRPr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1A845BE9-8C93-4F35-9E46-AA1B74F29639}"/>
              </a:ext>
            </a:extLst>
          </p:cNvPr>
          <p:cNvSpPr/>
          <p:nvPr/>
        </p:nvSpPr>
        <p:spPr>
          <a:xfrm>
            <a:off x="1268691" y="5270977"/>
            <a:ext cx="348074" cy="251791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534923-20C1-45D7-88B9-A03C1FD0A1B2}"/>
              </a:ext>
            </a:extLst>
          </p:cNvPr>
          <p:cNvSpPr txBox="1"/>
          <p:nvPr/>
        </p:nvSpPr>
        <p:spPr>
          <a:xfrm>
            <a:off x="1630017" y="5225458"/>
            <a:ext cx="3294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/>
              </a:rPr>
              <a:t>기본 모듈 </a:t>
            </a:r>
            <a:r>
              <a:rPr lang="en-US" altLang="ko-KR" dirty="0">
                <a:latin typeface="나눔스퀘어"/>
              </a:rPr>
              <a:t>+ </a:t>
            </a:r>
            <a:r>
              <a:rPr lang="ko-KR" altLang="en-US" dirty="0">
                <a:latin typeface="나눔스퀘어"/>
              </a:rPr>
              <a:t>제작 모듈로 구성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759A200-BF2E-4F67-B2F7-C386B8B906A3}"/>
              </a:ext>
            </a:extLst>
          </p:cNvPr>
          <p:cNvSpPr txBox="1"/>
          <p:nvPr/>
        </p:nvSpPr>
        <p:spPr>
          <a:xfrm>
            <a:off x="8679194" y="2499094"/>
            <a:ext cx="2714205" cy="17007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/>
              </a:rPr>
              <a:t>알람 등록</a:t>
            </a:r>
            <a:endParaRPr lang="en-US" altLang="ko-KR" dirty="0">
              <a:latin typeface="나눔스퀘어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/>
              </a:rPr>
              <a:t>일정 관리 동기화</a:t>
            </a:r>
            <a:endParaRPr lang="en-US" altLang="ko-KR" dirty="0">
              <a:latin typeface="나눔스퀘어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/>
              </a:rPr>
              <a:t>영상재생 컨트롤</a:t>
            </a:r>
            <a:endParaRPr lang="en-US" altLang="ko-KR" dirty="0">
              <a:latin typeface="나눔스퀘어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/>
              </a:rPr>
              <a:t>택배 운송장번호 등록</a:t>
            </a:r>
            <a:endParaRPr lang="en-US" altLang="ko-KR" dirty="0">
              <a:latin typeface="나눔스퀘어"/>
            </a:endParaRPr>
          </a:p>
        </p:txBody>
      </p:sp>
      <p:pic>
        <p:nvPicPr>
          <p:cNvPr id="1028" name="Picture 4" descr="react native 이미지 검색결과">
            <a:extLst>
              <a:ext uri="{FF2B5EF4-FFF2-40B4-BE49-F238E27FC236}">
                <a16:creationId xmlns:a16="http://schemas.microsoft.com/office/drawing/2014/main" id="{46CC938D-4476-4785-94E2-FCB6930C3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225" y="2945331"/>
            <a:ext cx="793905" cy="88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6718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16846" y="4728001"/>
            <a:ext cx="57583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ko-KR" altLang="en-US" sz="4800" dirty="0">
                <a:solidFill>
                  <a:srgbClr val="30302A"/>
                </a:solidFill>
                <a:latin typeface="나눔스퀘어" panose="020B0600000101010101" pitchFamily="50" charset="-127"/>
                <a:ea typeface="나눔스퀘어" panose="020B0600000101010101"/>
              </a:rPr>
              <a:t>변경 후 진행된 사항</a:t>
            </a:r>
            <a:endParaRPr kumimoji="0" lang="en-US" altLang="ko-KR" sz="4800" b="0" i="0" u="none" strike="noStrike" kern="1200" cap="none" spc="30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" panose="020B0600000101010101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33807" y="4420224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/>
              </a:rPr>
              <a:t>진행과정 발표</a:t>
            </a:r>
            <a:endParaRPr kumimoji="0" lang="en-US" altLang="ko-KR" sz="1400" b="1" i="0" u="none" strike="noStrike" kern="1200" cap="none" spc="0" normalizeH="0" baseline="0" noProof="0" dirty="0">
              <a:ln w="22225">
                <a:noFill/>
              </a:ln>
              <a:solidFill>
                <a:srgbClr val="94C3BB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38D601-1BEA-4CDC-8473-28BA11736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95"/>
          <a:stretch/>
        </p:blipFill>
        <p:spPr>
          <a:xfrm>
            <a:off x="5447251" y="2381852"/>
            <a:ext cx="1297497" cy="104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395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D0FF28A-C747-401E-8637-8A04BA2EE1C3}"/>
              </a:ext>
            </a:extLst>
          </p:cNvPr>
          <p:cNvSpPr txBox="1"/>
          <p:nvPr/>
        </p:nvSpPr>
        <p:spPr>
          <a:xfrm>
            <a:off x="294000" y="203075"/>
            <a:ext cx="634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ko-KR" altLang="en-US" sz="2400" spc="-150" dirty="0">
                <a:solidFill>
                  <a:srgbClr val="FFFFFF"/>
                </a:solidFill>
                <a:latin typeface="나눔스퀘어 Bold" panose="020B0600000101010101" pitchFamily="50" charset="-127"/>
                <a:ea typeface="나눔스퀘어 Bold" panose="020B0600000101010101"/>
              </a:rPr>
              <a:t>변경 후 진행된 사항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A5D93C6-9E88-4CC9-A3EC-BC2BEB52A198}"/>
              </a:ext>
            </a:extLst>
          </p:cNvPr>
          <p:cNvSpPr txBox="1"/>
          <p:nvPr/>
        </p:nvSpPr>
        <p:spPr>
          <a:xfrm>
            <a:off x="3694279" y="5016938"/>
            <a:ext cx="42675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>
                <a:latin typeface="나눔스퀘어" panose="020B0600000101010101"/>
              </a:rPr>
              <a:t>“MagicMirror2”</a:t>
            </a:r>
            <a:r>
              <a:rPr lang="ko-KR" altLang="en-US" dirty="0">
                <a:latin typeface="나눔스퀘어" panose="020B0600000101010101"/>
              </a:rPr>
              <a:t> 설치</a:t>
            </a:r>
            <a:endParaRPr lang="en-US" altLang="ko-KR" dirty="0">
              <a:latin typeface="나눔스퀘어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/>
              </a:rPr>
              <a:t>영상 재생</a:t>
            </a:r>
            <a:endParaRPr lang="en-US" altLang="ko-KR" dirty="0">
              <a:latin typeface="나눔스퀘어" panose="020B0600000101010101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나눔스퀘어" panose="020B0600000101010101"/>
              </a:rPr>
              <a:t>시간</a:t>
            </a:r>
            <a:r>
              <a:rPr lang="en-US" altLang="ko-KR" dirty="0">
                <a:latin typeface="나눔스퀘어" panose="020B0600000101010101"/>
              </a:rPr>
              <a:t>, </a:t>
            </a:r>
            <a:r>
              <a:rPr lang="ko-KR" altLang="en-US" dirty="0">
                <a:latin typeface="나눔스퀘어" panose="020B0600000101010101"/>
              </a:rPr>
              <a:t>일정</a:t>
            </a:r>
            <a:r>
              <a:rPr lang="en-US" altLang="ko-KR" dirty="0">
                <a:latin typeface="나눔스퀘어" panose="020B0600000101010101"/>
              </a:rPr>
              <a:t>, </a:t>
            </a:r>
            <a:r>
              <a:rPr lang="ko-KR" altLang="en-US" dirty="0">
                <a:latin typeface="나눔스퀘어" panose="020B0600000101010101"/>
              </a:rPr>
              <a:t>날씨</a:t>
            </a:r>
            <a:r>
              <a:rPr lang="en-US" altLang="ko-KR" dirty="0">
                <a:latin typeface="나눔스퀘어" panose="020B0600000101010101"/>
              </a:rPr>
              <a:t>, </a:t>
            </a:r>
            <a:r>
              <a:rPr lang="ko-KR" altLang="en-US" dirty="0">
                <a:latin typeface="나눔스퀘어" panose="020B0600000101010101"/>
              </a:rPr>
              <a:t>미세먼지 모듈 적용</a:t>
            </a:r>
            <a:endParaRPr lang="en-US" altLang="ko-KR" dirty="0">
              <a:latin typeface="나눔스퀘어" panose="020B0600000101010101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8C3F102-4EAD-4F4B-98AD-BA5D3713E2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2" t="3354" b="7655"/>
          <a:stretch/>
        </p:blipFill>
        <p:spPr>
          <a:xfrm>
            <a:off x="5899629" y="1538429"/>
            <a:ext cx="5931642" cy="298546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C82D120-FC19-4793-9DB8-6E396A95A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00" y="1538429"/>
            <a:ext cx="5534037" cy="298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379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0" y="766707"/>
            <a:ext cx="2847975" cy="523220"/>
            <a:chOff x="4453825" y="547632"/>
            <a:chExt cx="2847975" cy="523220"/>
          </a:xfrm>
        </p:grpSpPr>
        <p:sp>
          <p:nvSpPr>
            <p:cNvPr id="22" name="직사각형 21"/>
            <p:cNvSpPr/>
            <p:nvPr/>
          </p:nvSpPr>
          <p:spPr>
            <a:xfrm>
              <a:off x="4453825" y="548253"/>
              <a:ext cx="2847975" cy="50375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나눔스퀘어" panose="020B0600000101010101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29477" y="547632"/>
              <a:ext cx="18966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" panose="020B0600000101010101"/>
                </a:rPr>
                <a:t>CONTENTS</a:t>
              </a:r>
              <a:endPara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" panose="020B0600000101010101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199193" y="1863451"/>
            <a:ext cx="28745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/>
              </a:rPr>
              <a:t>::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/>
              </a:rPr>
              <a:t>방학동안 진행된 사항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99193" y="2446857"/>
            <a:ext cx="1412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/>
              </a:rPr>
              <a:t>::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/>
              </a:rPr>
              <a:t>문제사항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9C7CB8-B9B0-4507-8861-62155192FBBE}"/>
              </a:ext>
            </a:extLst>
          </p:cNvPr>
          <p:cNvSpPr txBox="1"/>
          <p:nvPr/>
        </p:nvSpPr>
        <p:spPr>
          <a:xfrm>
            <a:off x="3199193" y="3030263"/>
            <a:ext cx="1412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/>
              </a:rPr>
              <a:t>:: </a:t>
            </a:r>
            <a:r>
              <a:rPr lang="ko-KR" altLang="en-US" sz="2000" dirty="0">
                <a:solidFill>
                  <a:srgbClr val="30302A"/>
                </a:solidFill>
                <a:latin typeface="나눔스퀘어" panose="020B0600000101010101" pitchFamily="50" charset="-127"/>
                <a:ea typeface="나눔스퀘어" panose="020B0600000101010101"/>
              </a:rPr>
              <a:t>변경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/>
              </a:rPr>
              <a:t>사항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97EE80-919C-4E7A-A2FA-8ADB2D14F5F5}"/>
              </a:ext>
            </a:extLst>
          </p:cNvPr>
          <p:cNvSpPr txBox="1"/>
          <p:nvPr/>
        </p:nvSpPr>
        <p:spPr>
          <a:xfrm>
            <a:off x="3199193" y="3613669"/>
            <a:ext cx="2707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/>
              </a:rPr>
              <a:t>::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/>
              </a:rPr>
              <a:t>변경</a:t>
            </a:r>
            <a:r>
              <a:rPr lang="ko-KR" altLang="en-US" sz="2000" dirty="0">
                <a:solidFill>
                  <a:srgbClr val="30302A"/>
                </a:solidFill>
                <a:latin typeface="나눔스퀘어" panose="020B0600000101010101" pitchFamily="50" charset="-127"/>
                <a:ea typeface="나눔스퀘어" panose="020B0600000101010101"/>
              </a:rPr>
              <a:t> 후 진행된 사항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3148277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017272" y="4728001"/>
            <a:ext cx="615745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ko-KR" altLang="en-US" sz="4800" dirty="0">
                <a:solidFill>
                  <a:srgbClr val="30302A"/>
                </a:solidFill>
                <a:latin typeface="나눔스퀘어" panose="020B0600000101010101" pitchFamily="50" charset="-127"/>
                <a:ea typeface="나눔스퀘어" panose="020B0600000101010101"/>
              </a:rPr>
              <a:t>방학동안 진행된 사항</a:t>
            </a:r>
            <a:endParaRPr kumimoji="0" lang="en-US" altLang="ko-KR" sz="4800" b="0" i="0" u="none" strike="noStrike" kern="1200" cap="none" spc="30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" panose="020B0600000101010101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33807" y="4420224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/>
              </a:rPr>
              <a:t>진행과정 발표</a:t>
            </a:r>
            <a:endParaRPr kumimoji="0" lang="en-US" altLang="ko-KR" sz="1400" b="1" i="0" u="none" strike="noStrike" kern="1200" cap="none" spc="0" normalizeH="0" baseline="0" noProof="0" dirty="0">
              <a:ln w="22225">
                <a:noFill/>
              </a:ln>
              <a:solidFill>
                <a:srgbClr val="94C3BB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38D601-1BEA-4CDC-8473-28BA11736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95"/>
          <a:stretch/>
        </p:blipFill>
        <p:spPr>
          <a:xfrm>
            <a:off x="5447251" y="2381852"/>
            <a:ext cx="1297497" cy="104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90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D0FF28A-C747-401E-8637-8A04BA2EE1C3}"/>
              </a:ext>
            </a:extLst>
          </p:cNvPr>
          <p:cNvSpPr txBox="1"/>
          <p:nvPr/>
        </p:nvSpPr>
        <p:spPr>
          <a:xfrm>
            <a:off x="294000" y="203075"/>
            <a:ext cx="634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</a:rPr>
              <a:t>진행과정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5C050E9-3F91-4366-9FF7-082261FE5F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421" b="5541"/>
          <a:stretch/>
        </p:blipFill>
        <p:spPr>
          <a:xfrm>
            <a:off x="294000" y="1073425"/>
            <a:ext cx="1147537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456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772560" y="4728001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ko-KR" altLang="en-US" sz="4800" dirty="0">
                <a:solidFill>
                  <a:srgbClr val="30302A"/>
                </a:solidFill>
                <a:latin typeface="나눔스퀘어" panose="020B0600000101010101" pitchFamily="50" charset="-127"/>
                <a:ea typeface="나눔스퀘어" panose="020B0600000101010101"/>
              </a:rPr>
              <a:t>문제사항</a:t>
            </a:r>
            <a:endParaRPr kumimoji="0" lang="en-US" altLang="ko-KR" sz="4800" b="0" i="0" u="none" strike="noStrike" kern="1200" cap="none" spc="30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" panose="020B0600000101010101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33807" y="4420224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/>
              </a:rPr>
              <a:t>진행과정 발표</a:t>
            </a:r>
            <a:endParaRPr kumimoji="0" lang="en-US" altLang="ko-KR" sz="1400" b="1" i="0" u="none" strike="noStrike" kern="1200" cap="none" spc="0" normalizeH="0" baseline="0" noProof="0" dirty="0">
              <a:ln w="22225">
                <a:noFill/>
              </a:ln>
              <a:solidFill>
                <a:srgbClr val="94C3BB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38D601-1BEA-4CDC-8473-28BA11736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95"/>
          <a:stretch/>
        </p:blipFill>
        <p:spPr>
          <a:xfrm>
            <a:off x="5447251" y="2381852"/>
            <a:ext cx="1297497" cy="104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044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D0FF28A-C747-401E-8637-8A04BA2EE1C3}"/>
              </a:ext>
            </a:extLst>
          </p:cNvPr>
          <p:cNvSpPr txBox="1"/>
          <p:nvPr/>
        </p:nvSpPr>
        <p:spPr>
          <a:xfrm>
            <a:off x="294000" y="203075"/>
            <a:ext cx="634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</a:rPr>
              <a:t>문제사항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/>
            </a:endParaRPr>
          </a:p>
        </p:txBody>
      </p:sp>
      <p:pic>
        <p:nvPicPr>
          <p:cNvPr id="4" name="그림 3" descr="의류, 스웨터, 셔츠, 서있는이(가) 표시된 사진&#10;&#10;자동 생성된 설명">
            <a:extLst>
              <a:ext uri="{FF2B5EF4-FFF2-40B4-BE49-F238E27FC236}">
                <a16:creationId xmlns:a16="http://schemas.microsoft.com/office/drawing/2014/main" id="{917851E2-C31B-4F2B-9BD7-7A4BFB81BC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00" y="1899138"/>
            <a:ext cx="2323739" cy="4325815"/>
          </a:xfrm>
          <a:prstGeom prst="rect">
            <a:avLst/>
          </a:prstGeom>
        </p:spPr>
      </p:pic>
      <p:pic>
        <p:nvPicPr>
          <p:cNvPr id="6" name="그림 5" descr="실내, 사진, 가장, 남자이(가) 표시된 사진&#10;&#10;자동 생성된 설명">
            <a:extLst>
              <a:ext uri="{FF2B5EF4-FFF2-40B4-BE49-F238E27FC236}">
                <a16:creationId xmlns:a16="http://schemas.microsoft.com/office/drawing/2014/main" id="{3B078EC0-FE5B-414E-841E-EFF0950BF7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941" y="1899138"/>
            <a:ext cx="3318434" cy="43258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9CEE15-D3EE-48A1-9D9D-8954EB21C134}"/>
              </a:ext>
            </a:extLst>
          </p:cNvPr>
          <p:cNvSpPr txBox="1"/>
          <p:nvPr/>
        </p:nvSpPr>
        <p:spPr>
          <a:xfrm>
            <a:off x="7760329" y="3429000"/>
            <a:ext cx="4137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/>
              </a:rPr>
              <a:t>정자세 외 다른 포즈 인식 정확도 하락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BAD3387F-1E02-4CCB-A595-97AA8A079F21}"/>
              </a:ext>
            </a:extLst>
          </p:cNvPr>
          <p:cNvSpPr/>
          <p:nvPr/>
        </p:nvSpPr>
        <p:spPr>
          <a:xfrm>
            <a:off x="7161508" y="3429000"/>
            <a:ext cx="503582" cy="35780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892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D0FF28A-C747-401E-8637-8A04BA2EE1C3}"/>
              </a:ext>
            </a:extLst>
          </p:cNvPr>
          <p:cNvSpPr txBox="1"/>
          <p:nvPr/>
        </p:nvSpPr>
        <p:spPr>
          <a:xfrm>
            <a:off x="294000" y="203075"/>
            <a:ext cx="634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</a:rPr>
              <a:t>문제사항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D438990-65F6-45BC-8A08-5B67846F06C0}"/>
              </a:ext>
            </a:extLst>
          </p:cNvPr>
          <p:cNvSpPr txBox="1"/>
          <p:nvPr/>
        </p:nvSpPr>
        <p:spPr>
          <a:xfrm>
            <a:off x="3413725" y="5992563"/>
            <a:ext cx="443583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원래 배경과 비슷한 색을 가진다면 구분하지 못함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사람 외의 것까지 결과에 포함됨</a:t>
            </a:r>
            <a:endParaRPr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그림자가 포함됨</a:t>
            </a:r>
            <a:endParaRPr lang="ko-KR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A558F61-676E-4BB0-8E20-99161AC4427F}"/>
              </a:ext>
            </a:extLst>
          </p:cNvPr>
          <p:cNvSpPr txBox="1"/>
          <p:nvPr/>
        </p:nvSpPr>
        <p:spPr>
          <a:xfrm>
            <a:off x="2746364" y="861985"/>
            <a:ext cx="669927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테두리 추출 방법</a:t>
            </a:r>
            <a:endParaRPr lang="en-US" altLang="ko-KR" sz="16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ko-KR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배경만 있는 이미지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(A), </a:t>
            </a:r>
            <a:r>
              <a:rPr lang="ko-KR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인물이 포함된 이미지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</a:t>
            </a:r>
            <a:r>
              <a:rPr lang="ko-KR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존재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 A</a:t>
            </a:r>
            <a:r>
              <a:rPr lang="ko-KR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B</a:t>
            </a:r>
            <a:r>
              <a:rPr lang="ko-KR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빼기연산을 통해 차이가 있는 부분을 구함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2. 1</a:t>
            </a:r>
            <a:r>
              <a:rPr lang="ko-KR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구한 이미지에서 일정 값 이상을 가지는 부분을 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255</a:t>
            </a:r>
            <a:r>
              <a:rPr lang="ko-KR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값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흰색</a:t>
            </a:r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만듦</a:t>
            </a:r>
          </a:p>
          <a:p>
            <a:r>
              <a:rPr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3. 2</a:t>
            </a:r>
            <a:r>
              <a:rPr lang="ko-KR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 구한 이미지에서 테두리를 구함</a:t>
            </a:r>
          </a:p>
          <a:p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5" name="그림 4" descr="사진, 남자, 서있는, 검은색이(가) 표시된 사진&#10;&#10;자동 생성된 설명">
            <a:extLst>
              <a:ext uri="{FF2B5EF4-FFF2-40B4-BE49-F238E27FC236}">
                <a16:creationId xmlns:a16="http://schemas.microsoft.com/office/drawing/2014/main" id="{AF515534-E99C-4DA8-A425-368CD802C7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5716" y="2278184"/>
            <a:ext cx="6170576" cy="3332047"/>
          </a:xfrm>
          <a:prstGeom prst="rect">
            <a:avLst/>
          </a:prstGeom>
        </p:spPr>
      </p:pic>
      <p:pic>
        <p:nvPicPr>
          <p:cNvPr id="7" name="그림 6" descr="실내, 앉아있는, 방, 침대이(가) 표시된 사진&#10;&#10;자동 생성된 설명">
            <a:extLst>
              <a:ext uri="{FF2B5EF4-FFF2-40B4-BE49-F238E27FC236}">
                <a16:creationId xmlns:a16="http://schemas.microsoft.com/office/drawing/2014/main" id="{E23108AF-CB3E-4712-B8E7-7B63694E2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80798" y="2694690"/>
            <a:ext cx="3332047" cy="2499035"/>
          </a:xfrm>
          <a:prstGeom prst="rect">
            <a:avLst/>
          </a:prstGeom>
        </p:spPr>
      </p:pic>
      <p:pic>
        <p:nvPicPr>
          <p:cNvPr id="10" name="그림 9" descr="실내, 침대, 방, 창문이(가) 표시된 사진&#10;&#10;자동 생성된 설명">
            <a:extLst>
              <a:ext uri="{FF2B5EF4-FFF2-40B4-BE49-F238E27FC236}">
                <a16:creationId xmlns:a16="http://schemas.microsoft.com/office/drawing/2014/main" id="{0EAE7D06-E14E-47D9-AA70-C6C8E9DDC0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218238" y="2694690"/>
            <a:ext cx="3332046" cy="2499034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9983427F-4AA4-410D-895E-9D44DB059445}"/>
              </a:ext>
            </a:extLst>
          </p:cNvPr>
          <p:cNvSpPr/>
          <p:nvPr/>
        </p:nvSpPr>
        <p:spPr>
          <a:xfrm>
            <a:off x="5251741" y="3808134"/>
            <a:ext cx="534572" cy="406143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56251E-C777-4C3E-A904-0C26B36BD41F}"/>
              </a:ext>
            </a:extLst>
          </p:cNvPr>
          <p:cNvSpPr txBox="1"/>
          <p:nvPr/>
        </p:nvSpPr>
        <p:spPr>
          <a:xfrm>
            <a:off x="1179816" y="5610230"/>
            <a:ext cx="410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/>
              </a:rPr>
              <a:t>(A)</a:t>
            </a:r>
            <a:endParaRPr lang="ko-KR" altLang="en-US" dirty="0">
              <a:latin typeface="나눔스퀘어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5CF8DC-4FE7-44DE-905F-C7B9B5559509}"/>
              </a:ext>
            </a:extLst>
          </p:cNvPr>
          <p:cNvSpPr txBox="1"/>
          <p:nvPr/>
        </p:nvSpPr>
        <p:spPr>
          <a:xfrm>
            <a:off x="3678852" y="5608580"/>
            <a:ext cx="410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/>
              </a:rPr>
              <a:t>(B)</a:t>
            </a:r>
            <a:endParaRPr lang="ko-KR" altLang="en-US" dirty="0">
              <a:latin typeface="나눔스퀘어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05D331-6AE4-4BE5-BBE5-31DF256A8DBD}"/>
              </a:ext>
            </a:extLst>
          </p:cNvPr>
          <p:cNvSpPr txBox="1"/>
          <p:nvPr/>
        </p:nvSpPr>
        <p:spPr>
          <a:xfrm>
            <a:off x="6724414" y="5567385"/>
            <a:ext cx="410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/>
              </a:rPr>
              <a:t>(1)</a:t>
            </a:r>
            <a:endParaRPr lang="ko-KR" altLang="en-US" dirty="0">
              <a:latin typeface="나눔스퀘어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6E14CE2-AF7F-4E9B-A995-6CFA51548D15}"/>
              </a:ext>
            </a:extLst>
          </p:cNvPr>
          <p:cNvSpPr txBox="1"/>
          <p:nvPr/>
        </p:nvSpPr>
        <p:spPr>
          <a:xfrm>
            <a:off x="8725868" y="5587784"/>
            <a:ext cx="410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/>
              </a:rPr>
              <a:t>(2)</a:t>
            </a:r>
            <a:endParaRPr lang="ko-KR" altLang="en-US" dirty="0">
              <a:latin typeface="나눔스퀘어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98269E-C8EC-44CF-A11A-275C81B4AC5E}"/>
              </a:ext>
            </a:extLst>
          </p:cNvPr>
          <p:cNvSpPr txBox="1"/>
          <p:nvPr/>
        </p:nvSpPr>
        <p:spPr>
          <a:xfrm>
            <a:off x="10754567" y="5550938"/>
            <a:ext cx="410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나눔스퀘어"/>
              </a:rPr>
              <a:t>(3)</a:t>
            </a:r>
            <a:endParaRPr lang="ko-KR" altLang="en-US" dirty="0">
              <a:latin typeface="나눔스퀘어"/>
            </a:endParaRP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4C2EC0CC-5EC1-471A-AB3E-C33F30E657D1}"/>
              </a:ext>
            </a:extLst>
          </p:cNvPr>
          <p:cNvSpPr/>
          <p:nvPr/>
        </p:nvSpPr>
        <p:spPr>
          <a:xfrm>
            <a:off x="2409487" y="6269460"/>
            <a:ext cx="357810" cy="265678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90701C-075F-4B54-B4CE-01AA6A726012}"/>
              </a:ext>
            </a:extLst>
          </p:cNvPr>
          <p:cNvSpPr txBox="1"/>
          <p:nvPr/>
        </p:nvSpPr>
        <p:spPr>
          <a:xfrm>
            <a:off x="2767329" y="6217633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결과</a:t>
            </a:r>
          </a:p>
        </p:txBody>
      </p:sp>
    </p:spTree>
    <p:extLst>
      <p:ext uri="{BB962C8B-B14F-4D97-AF65-F5344CB8AC3E}">
        <p14:creationId xmlns:p14="http://schemas.microsoft.com/office/powerpoint/2010/main" val="1314904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772561" y="4728001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>
              <a:defRPr/>
            </a:pPr>
            <a:r>
              <a:rPr lang="ko-KR" altLang="en-US" sz="4800" dirty="0">
                <a:solidFill>
                  <a:srgbClr val="30302A"/>
                </a:solidFill>
                <a:latin typeface="나눔스퀘어" panose="020B0600000101010101" pitchFamily="50" charset="-127"/>
                <a:ea typeface="나눔스퀘어" panose="020B0600000101010101"/>
              </a:rPr>
              <a:t>변경사항</a:t>
            </a:r>
            <a:endParaRPr kumimoji="0" lang="en-US" altLang="ko-KR" sz="4800" b="0" i="0" u="none" strike="noStrike" kern="1200" cap="none" spc="30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" panose="020B0600000101010101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33807" y="4420224"/>
            <a:ext cx="1324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/>
              </a:rPr>
              <a:t>진행과정 발표</a:t>
            </a:r>
            <a:endParaRPr kumimoji="0" lang="en-US" altLang="ko-KR" sz="1400" b="1" i="0" u="none" strike="noStrike" kern="1200" cap="none" spc="0" normalizeH="0" baseline="0" noProof="0" dirty="0">
              <a:ln w="22225">
                <a:noFill/>
              </a:ln>
              <a:solidFill>
                <a:srgbClr val="94C3BB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38D601-1BEA-4CDC-8473-28BA11736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95"/>
          <a:stretch/>
        </p:blipFill>
        <p:spPr>
          <a:xfrm>
            <a:off x="5447251" y="2381852"/>
            <a:ext cx="1297497" cy="104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72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D0FF28A-C747-401E-8637-8A04BA2EE1C3}"/>
              </a:ext>
            </a:extLst>
          </p:cNvPr>
          <p:cNvSpPr txBox="1"/>
          <p:nvPr/>
        </p:nvSpPr>
        <p:spPr>
          <a:xfrm>
            <a:off x="294000" y="203075"/>
            <a:ext cx="634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/>
              </a:rPr>
              <a:t>변경사항</a:t>
            </a:r>
            <a:endParaRPr kumimoji="0" lang="en-US" altLang="ko-KR" sz="2400" b="0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A601FF-505C-4D0B-972B-2CC797A8BF84}"/>
              </a:ext>
            </a:extLst>
          </p:cNvPr>
          <p:cNvSpPr txBox="1"/>
          <p:nvPr/>
        </p:nvSpPr>
        <p:spPr>
          <a:xfrm>
            <a:off x="2292960" y="1241524"/>
            <a:ext cx="7218643" cy="11257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▶ 사람인식과 치수측정 어려움 ➔ 치수 재는 기능 제거 ➔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기능을 추가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▶ 작품명을 스마트 </a:t>
            </a:r>
            <a:r>
              <a:rPr lang="ko-KR" altLang="en-US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눈바디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거울에서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“Life</a:t>
            </a:r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Manager”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변경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A634F5-FA2C-4AF9-98EE-43418C993ACB}"/>
              </a:ext>
            </a:extLst>
          </p:cNvPr>
          <p:cNvSpPr txBox="1"/>
          <p:nvPr/>
        </p:nvSpPr>
        <p:spPr>
          <a:xfrm>
            <a:off x="2371773" y="2750644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제거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E1E31DF-C7F0-435B-979F-C313642FEDF6}"/>
              </a:ext>
            </a:extLst>
          </p:cNvPr>
          <p:cNvSpPr/>
          <p:nvPr/>
        </p:nvSpPr>
        <p:spPr>
          <a:xfrm>
            <a:off x="1674522" y="3119490"/>
            <a:ext cx="2040835" cy="2915478"/>
          </a:xfrm>
          <a:prstGeom prst="round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사람 인식</a:t>
            </a:r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눈바디</a:t>
            </a: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기록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9115ED-FA5C-4749-A4AF-1C3EAD936C20}"/>
              </a:ext>
            </a:extLst>
          </p:cNvPr>
          <p:cNvSpPr txBox="1"/>
          <p:nvPr/>
        </p:nvSpPr>
        <p:spPr>
          <a:xfrm>
            <a:off x="5538366" y="2760711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유지</a:t>
            </a: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494FA5B-4D86-4464-AAB6-81F7E89FF7BB}"/>
              </a:ext>
            </a:extLst>
          </p:cNvPr>
          <p:cNvSpPr/>
          <p:nvPr/>
        </p:nvSpPr>
        <p:spPr>
          <a:xfrm>
            <a:off x="4841113" y="3106724"/>
            <a:ext cx="2040835" cy="2915478"/>
          </a:xfrm>
          <a:prstGeom prst="roundRect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음성인식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체중기록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A3CFD4-E5A3-4D3D-A3BE-06BCBA2285A0}"/>
              </a:ext>
            </a:extLst>
          </p:cNvPr>
          <p:cNvSpPr txBox="1"/>
          <p:nvPr/>
        </p:nvSpPr>
        <p:spPr>
          <a:xfrm>
            <a:off x="8960708" y="2727598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추가</a:t>
            </a: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6914C42-24AF-48FD-8882-5CB584653C24}"/>
              </a:ext>
            </a:extLst>
          </p:cNvPr>
          <p:cNvSpPr/>
          <p:nvPr/>
        </p:nvSpPr>
        <p:spPr>
          <a:xfrm>
            <a:off x="8007705" y="3106724"/>
            <a:ext cx="2552339" cy="2915478"/>
          </a:xfrm>
          <a:prstGeom prst="round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알람 기능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운동 영상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일정 관리</a:t>
            </a:r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날씨와 미세먼지 </a:t>
            </a:r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오늘의 뉴스 속보</a:t>
            </a:r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택배조회</a:t>
            </a:r>
            <a:endParaRPr lang="en-US" altLang="ko-KR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9743863"/>
      </p:ext>
    </p:extLst>
  </p:cSld>
  <p:clrMapOvr>
    <a:masterClrMapping/>
  </p:clrMapOvr>
</p:sld>
</file>

<file path=ppt/theme/theme1.xml><?xml version="1.0" encoding="utf-8"?>
<a:theme xmlns:a="http://schemas.openxmlformats.org/drawingml/2006/main" name="메인 레이아웃_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목차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메인 레이아웃_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내용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</TotalTime>
  <Words>231</Words>
  <Application>Microsoft Office PowerPoint</Application>
  <PresentationFormat>와이드스크린</PresentationFormat>
  <Paragraphs>64</Paragraphs>
  <Slides>12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나눔스퀘어 ExtraBold</vt:lpstr>
      <vt:lpstr>나눔스퀘어</vt:lpstr>
      <vt:lpstr>맑은 고딕</vt:lpstr>
      <vt:lpstr>Arial</vt:lpstr>
      <vt:lpstr>나눔스퀘어 Bold</vt:lpstr>
      <vt:lpstr>메인 레이아웃_2</vt:lpstr>
      <vt:lpstr>목차 레이아웃</vt:lpstr>
      <vt:lpstr>메인 레이아웃_1</vt:lpstr>
      <vt:lpstr>내용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주 방</dc:creator>
  <cp:lastModifiedBy>주영 방</cp:lastModifiedBy>
  <cp:revision>98</cp:revision>
  <dcterms:created xsi:type="dcterms:W3CDTF">2019-11-17T06:31:23Z</dcterms:created>
  <dcterms:modified xsi:type="dcterms:W3CDTF">2020-03-14T08:43:31Z</dcterms:modified>
</cp:coreProperties>
</file>